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930"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2F1D0B-C5A3-495E-841F-A307F7A43B93}" type="datetimeFigureOut">
              <a:rPr lang="en-US" smtClean="0"/>
              <a:t>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573C20-A711-40B6-A173-B96C30EDD5DC}" type="slidenum">
              <a:rPr lang="en-US" smtClean="0"/>
              <a:t>‹#›</a:t>
            </a:fld>
            <a:endParaRPr lang="en-US"/>
          </a:p>
        </p:txBody>
      </p:sp>
    </p:spTree>
    <p:extLst>
      <p:ext uri="{BB962C8B-B14F-4D97-AF65-F5344CB8AC3E}">
        <p14:creationId xmlns:p14="http://schemas.microsoft.com/office/powerpoint/2010/main" val="237367254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2F923-17CC-43C0-9BDF-9DBDACE47F4B}" type="datetimeFigureOut">
              <a:rPr lang="en-US" smtClean="0"/>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2250F5-39E2-418C-A626-9F1DD84F40E3}" type="slidenum">
              <a:rPr lang="en-US" smtClean="0"/>
              <a:t>‹#›</a:t>
            </a:fld>
            <a:endParaRPr lang="en-US"/>
          </a:p>
        </p:txBody>
      </p:sp>
    </p:spTree>
    <p:extLst>
      <p:ext uri="{BB962C8B-B14F-4D97-AF65-F5344CB8AC3E}">
        <p14:creationId xmlns:p14="http://schemas.microsoft.com/office/powerpoint/2010/main" val="1408395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2250F5-39E2-418C-A626-9F1DD84F40E3}" type="slidenum">
              <a:rPr lang="en-US" smtClean="0"/>
              <a:t>1</a:t>
            </a:fld>
            <a:endParaRPr lang="en-US"/>
          </a:p>
        </p:txBody>
      </p:sp>
      <p:sp>
        <p:nvSpPr>
          <p:cNvPr id="5" name="Header Placeholder 4"/>
          <p:cNvSpPr>
            <a:spLocks noGrp="1"/>
          </p:cNvSpPr>
          <p:nvPr>
            <p:ph type="hdr" sz="quarter" idx="11"/>
          </p:nvPr>
        </p:nvSpPr>
        <p:spPr/>
        <p:txBody>
          <a:bodyPr/>
          <a:lstStyle/>
          <a:p>
            <a:r>
              <a:rPr lang="en-US" smtClean="0"/>
              <a:t>Al-Karkh University of Science, College of Science, Department of Medical Physics, Subject: Electricity, Prepared by: Dr. Nihad K Ali  </a:t>
            </a:r>
            <a:endParaRPr lang="en-US"/>
          </a:p>
        </p:txBody>
      </p:sp>
    </p:spTree>
    <p:extLst>
      <p:ext uri="{BB962C8B-B14F-4D97-AF65-F5344CB8AC3E}">
        <p14:creationId xmlns:p14="http://schemas.microsoft.com/office/powerpoint/2010/main" val="3417882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76076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84173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9714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41649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20065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64209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3FA23-0DCB-473D-9F5C-4920015BF4FD}"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7541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3FA23-0DCB-473D-9F5C-4920015BF4FD}"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61617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3FA23-0DCB-473D-9F5C-4920015BF4FD}"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8499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8357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01063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3FA23-0DCB-473D-9F5C-4920015BF4FD}" type="datetimeFigureOut">
              <a:rPr lang="en-US" smtClean="0"/>
              <a:t>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63A8-E986-4B41-9943-7C49A8606ACB}" type="slidenum">
              <a:rPr lang="en-US" smtClean="0"/>
              <a:t>‹#›</a:t>
            </a:fld>
            <a:endParaRPr lang="en-US"/>
          </a:p>
        </p:txBody>
      </p:sp>
    </p:spTree>
    <p:extLst>
      <p:ext uri="{BB962C8B-B14F-4D97-AF65-F5344CB8AC3E}">
        <p14:creationId xmlns:p14="http://schemas.microsoft.com/office/powerpoint/2010/main" val="1515355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99" y="533400"/>
            <a:ext cx="5462714" cy="2430281"/>
          </a:xfrm>
          <a:prstGeom prst="rect">
            <a:avLst/>
          </a:prstGeom>
        </p:spPr>
        <p:txBody>
          <a:bodyPr wrap="none">
            <a:spAutoFit/>
          </a:bodyPr>
          <a:lstStyle/>
          <a:p>
            <a:r>
              <a:rPr lang="en-US" b="1" dirty="0" smtClean="0">
                <a:effectLst/>
                <a:latin typeface="Times New Roman"/>
                <a:ea typeface="Calibri"/>
                <a:cs typeface="Arial"/>
              </a:rPr>
              <a:t>Subject: Electricity  Laboratory</a:t>
            </a:r>
          </a:p>
          <a:p>
            <a:endParaRPr lang="en-US" b="1" dirty="0">
              <a:latin typeface="Times New Roman"/>
              <a:ea typeface="Calibri"/>
              <a:cs typeface="Arial"/>
            </a:endParaRPr>
          </a:p>
          <a:p>
            <a:pPr algn="ctr">
              <a:lnSpc>
                <a:spcPct val="107000"/>
              </a:lnSpc>
              <a:spcAft>
                <a:spcPts val="800"/>
              </a:spcAft>
            </a:pPr>
            <a:r>
              <a:rPr lang="en-US" b="1" dirty="0" smtClean="0">
                <a:effectLst/>
                <a:latin typeface="Times New Roman"/>
                <a:ea typeface="Calibri"/>
                <a:cs typeface="Arial"/>
              </a:rPr>
              <a:t>Experiement </a:t>
            </a:r>
            <a:r>
              <a:rPr lang="en-US" b="1" dirty="0" smtClean="0">
                <a:effectLst/>
                <a:latin typeface="Times New Roman"/>
                <a:ea typeface="Calibri"/>
                <a:cs typeface="Arial"/>
              </a:rPr>
              <a:t>4: </a:t>
            </a:r>
            <a:r>
              <a:rPr lang="en-US" b="1" dirty="0">
                <a:latin typeface="Times New Roman"/>
                <a:ea typeface="Calibri"/>
                <a:cs typeface="Arial"/>
              </a:rPr>
              <a:t>Charge and Discharge of a </a:t>
            </a:r>
            <a:r>
              <a:rPr lang="en-US" b="1" dirty="0" smtClean="0">
                <a:latin typeface="Times New Roman"/>
                <a:ea typeface="Calibri"/>
                <a:cs typeface="Arial"/>
              </a:rPr>
              <a:t>Capacitor</a:t>
            </a:r>
            <a:endParaRPr lang="en-US" b="1" dirty="0" smtClean="0"/>
          </a:p>
          <a:p>
            <a:pPr lvl="0"/>
            <a:r>
              <a:rPr lang="en-US" b="1" dirty="0">
                <a:solidFill>
                  <a:prstClr val="black"/>
                </a:solidFill>
                <a:latin typeface="Times New Roman"/>
                <a:ea typeface="Calibri"/>
                <a:cs typeface="Arial"/>
              </a:rPr>
              <a:t>Al-Karkh University of Science</a:t>
            </a:r>
            <a:endParaRPr lang="en-US" b="1" dirty="0">
              <a:solidFill>
                <a:prstClr val="black"/>
              </a:solidFill>
            </a:endParaRPr>
          </a:p>
          <a:p>
            <a:pPr lvl="0"/>
            <a:r>
              <a:rPr lang="en-US" b="1" dirty="0">
                <a:solidFill>
                  <a:prstClr val="black"/>
                </a:solidFill>
                <a:latin typeface="Times New Roman"/>
                <a:ea typeface="Calibri"/>
                <a:cs typeface="Arial"/>
              </a:rPr>
              <a:t>College of Science</a:t>
            </a:r>
            <a:endParaRPr lang="en-US" b="1" dirty="0">
              <a:solidFill>
                <a:prstClr val="black"/>
              </a:solidFill>
            </a:endParaRPr>
          </a:p>
          <a:p>
            <a:pPr lvl="0"/>
            <a:r>
              <a:rPr lang="en-US" b="1" dirty="0">
                <a:solidFill>
                  <a:prstClr val="black"/>
                </a:solidFill>
                <a:latin typeface="Times New Roman"/>
                <a:ea typeface="Calibri"/>
                <a:cs typeface="Arial"/>
              </a:rPr>
              <a:t>Department of Medical Physics</a:t>
            </a:r>
            <a:endParaRPr lang="en-US" b="1" dirty="0">
              <a:solidFill>
                <a:prstClr val="black"/>
              </a:solidFill>
            </a:endParaRPr>
          </a:p>
          <a:p>
            <a:endParaRPr lang="en-US" b="1" dirty="0"/>
          </a:p>
          <a:p>
            <a:endParaRPr lang="en-US" b="1" dirty="0"/>
          </a:p>
        </p:txBody>
      </p:sp>
      <p:sp>
        <p:nvSpPr>
          <p:cNvPr id="6" name="Rectangle 5"/>
          <p:cNvSpPr/>
          <p:nvPr/>
        </p:nvSpPr>
        <p:spPr>
          <a:xfrm>
            <a:off x="3124199" y="3581400"/>
            <a:ext cx="2108269" cy="1200329"/>
          </a:xfrm>
          <a:prstGeom prst="rect">
            <a:avLst/>
          </a:prstGeom>
        </p:spPr>
        <p:txBody>
          <a:bodyPr wrap="none">
            <a:spAutoFit/>
          </a:bodyPr>
          <a:lstStyle/>
          <a:p>
            <a:r>
              <a:rPr lang="en-US" b="1" dirty="0" smtClean="0">
                <a:effectLst/>
                <a:latin typeface="Times New Roman"/>
                <a:ea typeface="Calibri"/>
                <a:cs typeface="Arial"/>
              </a:rPr>
              <a:t>Prepared by: </a:t>
            </a:r>
          </a:p>
          <a:p>
            <a:r>
              <a:rPr lang="en-US" b="1" dirty="0" smtClean="0">
                <a:effectLst/>
                <a:latin typeface="Times New Roman"/>
                <a:ea typeface="Calibri"/>
                <a:cs typeface="Arial"/>
              </a:rPr>
              <a:t>Dr. Nihad K Ali</a:t>
            </a:r>
          </a:p>
          <a:p>
            <a:r>
              <a:rPr lang="en-US" b="1" dirty="0" smtClean="0">
                <a:latin typeface="Times New Roman"/>
                <a:ea typeface="Calibri"/>
                <a:cs typeface="Arial"/>
              </a:rPr>
              <a:t>Zaineb Faleh Nazal</a:t>
            </a:r>
            <a:endParaRPr lang="en-US" b="1" dirty="0" smtClean="0">
              <a:effectLst/>
              <a:latin typeface="Times New Roman"/>
              <a:ea typeface="Calibri"/>
              <a:cs typeface="Arial"/>
            </a:endParaRPr>
          </a:p>
          <a:p>
            <a:r>
              <a:rPr lang="en-US" b="1" dirty="0" smtClean="0">
                <a:effectLst/>
                <a:latin typeface="Times New Roman"/>
                <a:ea typeface="Calibri"/>
                <a:cs typeface="Arial"/>
              </a:rPr>
              <a:t> </a:t>
            </a:r>
            <a:endParaRPr lang="en-US" b="1" dirty="0"/>
          </a:p>
        </p:txBody>
      </p:sp>
    </p:spTree>
    <p:extLst>
      <p:ext uri="{BB962C8B-B14F-4D97-AF65-F5344CB8AC3E}">
        <p14:creationId xmlns:p14="http://schemas.microsoft.com/office/powerpoint/2010/main" val="801829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590800"/>
            <a:ext cx="7772400" cy="3544753"/>
          </a:xfrm>
          <a:prstGeom prst="rect">
            <a:avLst/>
          </a:prstGeom>
        </p:spPr>
        <p:txBody>
          <a:bodyPr wrap="square">
            <a:spAutoFit/>
          </a:bodyPr>
          <a:lstStyle/>
          <a:p>
            <a:pPr algn="just">
              <a:lnSpc>
                <a:spcPct val="107000"/>
              </a:lnSpc>
              <a:spcAft>
                <a:spcPts val="800"/>
              </a:spcAft>
            </a:pPr>
            <a:r>
              <a:rPr lang="en-US" sz="2400" b="1" dirty="0">
                <a:latin typeface="Times New Roman"/>
                <a:ea typeface="Calibri"/>
                <a:cs typeface="Arial"/>
              </a:rPr>
              <a:t>Introduction</a:t>
            </a:r>
            <a:endParaRPr lang="en-US" sz="2400" dirty="0">
              <a:ea typeface="Calibri"/>
              <a:cs typeface="Arial"/>
            </a:endParaRPr>
          </a:p>
          <a:p>
            <a:r>
              <a:rPr lang="en-US" sz="2400" dirty="0">
                <a:latin typeface="Times New Roman"/>
                <a:ea typeface="Calibri"/>
              </a:rPr>
              <a:t>Capacitors are devices that can store electric charge and energy. Capacitors have several uses, such as _lters in DC power supplies and as energy storage banks for pulsed lasers. Capacitors pass AC current, but not DC current, so they are used to block the DC component of a signal so that the AC component can be measured. A capacitor can be slowly charged to the necessary voltage and then discharged quickly to provide the energy needed. </a:t>
            </a:r>
            <a:endParaRPr lang="en-US" sz="2400" dirty="0">
              <a:ea typeface="Calibri"/>
              <a:cs typeface="Arial"/>
            </a:endParaRPr>
          </a:p>
        </p:txBody>
      </p:sp>
      <p:sp>
        <p:nvSpPr>
          <p:cNvPr id="3" name="Rectangle 2"/>
          <p:cNvSpPr/>
          <p:nvPr/>
        </p:nvSpPr>
        <p:spPr>
          <a:xfrm>
            <a:off x="1799089" y="1295400"/>
            <a:ext cx="5899372" cy="530594"/>
          </a:xfrm>
          <a:prstGeom prst="rect">
            <a:avLst/>
          </a:prstGeom>
        </p:spPr>
        <p:txBody>
          <a:bodyPr wrap="none">
            <a:spAutoFit/>
          </a:bodyPr>
          <a:lstStyle/>
          <a:p>
            <a:pPr algn="ctr">
              <a:lnSpc>
                <a:spcPct val="107000"/>
              </a:lnSpc>
              <a:spcAft>
                <a:spcPts val="800"/>
              </a:spcAft>
            </a:pPr>
            <a:r>
              <a:rPr lang="en-US" sz="2800" b="1" dirty="0">
                <a:latin typeface="Times New Roman"/>
                <a:ea typeface="Calibri"/>
                <a:cs typeface="Arial"/>
              </a:rPr>
              <a:t>Charge and Discharge of a Capacitor</a:t>
            </a:r>
            <a:endParaRPr lang="en-US" sz="2800" dirty="0">
              <a:ea typeface="Calibri"/>
              <a:cs typeface="Arial"/>
            </a:endParaRPr>
          </a:p>
        </p:txBody>
      </p:sp>
    </p:spTree>
    <p:extLst>
      <p:ext uri="{BB962C8B-B14F-4D97-AF65-F5344CB8AC3E}">
        <p14:creationId xmlns:p14="http://schemas.microsoft.com/office/powerpoint/2010/main" val="261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143000"/>
            <a:ext cx="7010400" cy="3356560"/>
          </a:xfrm>
          <a:prstGeom prst="rect">
            <a:avLst/>
          </a:prstGeom>
        </p:spPr>
        <p:txBody>
          <a:bodyPr wrap="square">
            <a:spAutoFit/>
          </a:bodyPr>
          <a:lstStyle/>
          <a:p>
            <a:pPr algn="just">
              <a:lnSpc>
                <a:spcPct val="107000"/>
              </a:lnSpc>
              <a:spcAft>
                <a:spcPts val="800"/>
              </a:spcAft>
            </a:pPr>
            <a:r>
              <a:rPr lang="en-US" sz="3200" b="1" dirty="0">
                <a:latin typeface="Times New Roman"/>
                <a:ea typeface="Calibri"/>
                <a:cs typeface="Arial"/>
              </a:rPr>
              <a:t>Objective of the experiment: </a:t>
            </a:r>
            <a:endParaRPr lang="en-US" sz="2400" dirty="0">
              <a:ea typeface="Calibri"/>
              <a:cs typeface="Arial"/>
            </a:endParaRPr>
          </a:p>
          <a:p>
            <a:pPr marL="342900" marR="0" lvl="0" indent="-342900" algn="just">
              <a:lnSpc>
                <a:spcPct val="107000"/>
              </a:lnSpc>
              <a:spcBef>
                <a:spcPts val="0"/>
              </a:spcBef>
              <a:spcAft>
                <a:spcPts val="0"/>
              </a:spcAft>
              <a:buFont typeface="+mj-lt"/>
              <a:buAutoNum type="arabicPeriod"/>
            </a:pPr>
            <a:r>
              <a:rPr lang="en-US" sz="3200" dirty="0">
                <a:latin typeface="Times New Roman"/>
                <a:ea typeface="Calibri"/>
                <a:cs typeface="Arial"/>
              </a:rPr>
              <a:t>Learn about capacitor charging and discharging.</a:t>
            </a:r>
            <a:endParaRPr lang="en-US" sz="2400" dirty="0">
              <a:ea typeface="Calibri"/>
              <a:cs typeface="Arial"/>
            </a:endParaRPr>
          </a:p>
          <a:p>
            <a:pPr marL="342900" marR="0" lvl="0" indent="-342900" algn="just">
              <a:lnSpc>
                <a:spcPct val="107000"/>
              </a:lnSpc>
              <a:spcBef>
                <a:spcPts val="0"/>
              </a:spcBef>
              <a:spcAft>
                <a:spcPts val="0"/>
              </a:spcAft>
              <a:buFont typeface="+mj-lt"/>
              <a:buAutoNum type="arabicPeriod"/>
            </a:pPr>
            <a:r>
              <a:rPr lang="en-US" sz="3200" dirty="0">
                <a:latin typeface="Times New Roman"/>
                <a:ea typeface="Calibri"/>
                <a:cs typeface="Arial"/>
              </a:rPr>
              <a:t>Calculate the time constant for the capacitor discharge.</a:t>
            </a:r>
            <a:endParaRPr lang="en-US" sz="2400" dirty="0">
              <a:ea typeface="Calibri"/>
              <a:cs typeface="Arial"/>
            </a:endParaRPr>
          </a:p>
          <a:p>
            <a:pPr marL="342900" marR="0" lvl="0" indent="-342900" algn="just">
              <a:lnSpc>
                <a:spcPct val="107000"/>
              </a:lnSpc>
              <a:spcBef>
                <a:spcPts val="0"/>
              </a:spcBef>
              <a:spcAft>
                <a:spcPts val="800"/>
              </a:spcAft>
              <a:buFont typeface="+mj-lt"/>
              <a:buAutoNum type="arabicPeriod"/>
            </a:pPr>
            <a:r>
              <a:rPr lang="en-US" sz="3200" dirty="0">
                <a:latin typeface="Times New Roman"/>
                <a:ea typeface="Calibri"/>
                <a:cs typeface="Arial"/>
              </a:rPr>
              <a:t>Calculate the voltmeter resistance.</a:t>
            </a:r>
            <a:endParaRPr lang="en-US" sz="2400" dirty="0">
              <a:ea typeface="Calibri"/>
              <a:cs typeface="Arial"/>
            </a:endParaRPr>
          </a:p>
        </p:txBody>
      </p:sp>
    </p:spTree>
    <p:extLst>
      <p:ext uri="{BB962C8B-B14F-4D97-AF65-F5344CB8AC3E}">
        <p14:creationId xmlns:p14="http://schemas.microsoft.com/office/powerpoint/2010/main" val="177972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304800" y="228600"/>
                <a:ext cx="8686800" cy="6259727"/>
              </a:xfrm>
              <a:prstGeom prst="rect">
                <a:avLst/>
              </a:prstGeom>
            </p:spPr>
            <p:txBody>
              <a:bodyPr wrap="square">
                <a:spAutoFit/>
              </a:bodyPr>
              <a:lstStyle/>
              <a:p>
                <a:pPr algn="just">
                  <a:lnSpc>
                    <a:spcPct val="107000"/>
                  </a:lnSpc>
                  <a:spcAft>
                    <a:spcPts val="800"/>
                  </a:spcAft>
                </a:pPr>
                <a:r>
                  <a:rPr lang="en-US" sz="2800" b="1" dirty="0">
                    <a:latin typeface="Times New Roman"/>
                    <a:ea typeface="Calibri"/>
                    <a:cs typeface="Arial"/>
                  </a:rPr>
                  <a:t>Theory</a:t>
                </a:r>
                <a:r>
                  <a:rPr lang="en-US" sz="2800" dirty="0">
                    <a:effectLst/>
                    <a:latin typeface="Times New Roman"/>
                    <a:ea typeface="Calibri"/>
                    <a:cs typeface="Arial"/>
                  </a:rPr>
                  <a:t>:</a:t>
                </a:r>
                <a:endParaRPr lang="en-US" sz="2000" dirty="0">
                  <a:ea typeface="Calibri"/>
                  <a:cs typeface="Arial"/>
                </a:endParaRPr>
              </a:p>
              <a:p>
                <a:pPr algn="just">
                  <a:lnSpc>
                    <a:spcPct val="107000"/>
                  </a:lnSpc>
                  <a:spcAft>
                    <a:spcPts val="800"/>
                  </a:spcAft>
                </a:pPr>
                <a:r>
                  <a:rPr lang="en-US" sz="2000" dirty="0">
                    <a:effectLst/>
                    <a:latin typeface="Times New Roman"/>
                    <a:ea typeface="Calibri"/>
                    <a:cs typeface="Arial"/>
                  </a:rPr>
                  <a:t>The capacitance is given by:</a:t>
                </a:r>
                <a:endParaRPr lang="en-US" sz="2000" dirty="0">
                  <a:ea typeface="Calibri"/>
                  <a:cs typeface="Arial"/>
                </a:endParaRPr>
              </a:p>
              <a:p>
                <a:pPr marL="457200" marR="0" algn="ctr">
                  <a:lnSpc>
                    <a:spcPct val="107000"/>
                  </a:lnSpc>
                  <a:spcBef>
                    <a:spcPts val="0"/>
                  </a:spcBef>
                  <a:spcAft>
                    <a:spcPts val="800"/>
                  </a:spcAft>
                </a:pPr>
                <a14:m>
                  <m:oMath xmlns:m="http://schemas.openxmlformats.org/officeDocument/2006/math">
                    <m:r>
                      <a:rPr lang="en-US" sz="2000" b="1" i="1">
                        <a:effectLst/>
                        <a:latin typeface="Cambria Math"/>
                        <a:ea typeface="Calibri"/>
                        <a:cs typeface="Cambria Math"/>
                      </a:rPr>
                      <m:t>𝐂</m:t>
                    </m:r>
                    <m:r>
                      <a:rPr lang="en-US" sz="2000" b="1" i="1">
                        <a:effectLst/>
                        <a:latin typeface="Cambria Math"/>
                        <a:ea typeface="Calibri"/>
                        <a:cs typeface="Cambria Math"/>
                      </a:rPr>
                      <m:t>=</m:t>
                    </m:r>
                    <m:f>
                      <m:fPr>
                        <m:ctrlPr>
                          <a:rPr lang="en-US" sz="2000" b="1" i="1">
                            <a:effectLst/>
                            <a:latin typeface="Cambria Math"/>
                            <a:ea typeface="Calibri"/>
                            <a:cs typeface="Times New Roman"/>
                          </a:rPr>
                        </m:ctrlPr>
                      </m:fPr>
                      <m:num>
                        <m:r>
                          <a:rPr lang="en-US" sz="2000" b="1" i="1">
                            <a:effectLst/>
                            <a:latin typeface="Cambria Math"/>
                            <a:ea typeface="Calibri"/>
                            <a:cs typeface="Cambria Math"/>
                          </a:rPr>
                          <m:t>𝐐</m:t>
                        </m:r>
                      </m:num>
                      <m:den>
                        <m:r>
                          <a:rPr lang="en-US" sz="2000" b="1" i="1">
                            <a:effectLst/>
                            <a:latin typeface="Cambria Math"/>
                            <a:ea typeface="Calibri"/>
                            <a:cs typeface="Cambria Math"/>
                          </a:rPr>
                          <m:t>𝐕</m:t>
                        </m:r>
                      </m:den>
                    </m:f>
                  </m:oMath>
                </a14:m>
                <a:r>
                  <a:rPr lang="en-US" sz="2000" i="1" dirty="0">
                    <a:effectLst/>
                    <a:latin typeface="Times New Roman"/>
                    <a:ea typeface="Calibri"/>
                    <a:cs typeface="Arial"/>
                  </a:rPr>
                  <a:t>  </a:t>
                </a:r>
                <a:r>
                  <a:rPr lang="en-US" sz="2000" dirty="0">
                    <a:effectLst/>
                    <a:latin typeface="Times New Roman"/>
                    <a:ea typeface="Calibri"/>
                    <a:cs typeface="Arial"/>
                  </a:rPr>
                  <a:t>	………. (1)</a:t>
                </a:r>
                <a:endParaRPr lang="en-US" sz="2000" dirty="0">
                  <a:ea typeface="Calibri"/>
                  <a:cs typeface="Arial"/>
                </a:endParaRPr>
              </a:p>
              <a:p>
                <a:pPr>
                  <a:lnSpc>
                    <a:spcPct val="107000"/>
                  </a:lnSpc>
                  <a:spcAft>
                    <a:spcPts val="800"/>
                  </a:spcAft>
                </a:pPr>
                <a:r>
                  <a:rPr lang="en-US" sz="2000" dirty="0">
                    <a:effectLst/>
                    <a:latin typeface="Times New Roman"/>
                    <a:ea typeface="Calibri"/>
                    <a:cs typeface="Arial"/>
                  </a:rPr>
                  <a:t>Where the capacitance C measured in farad, the charge Q measured in coulomb, and the voltage in volte. From above relation (1) we can see that the voltage is proportional to the charge:</a:t>
                </a:r>
                <a:endParaRPr lang="en-US" sz="2000" dirty="0">
                  <a:ea typeface="Calibri"/>
                  <a:cs typeface="Arial"/>
                </a:endParaRPr>
              </a:p>
              <a:p>
                <a:pPr algn="ctr">
                  <a:lnSpc>
                    <a:spcPct val="107000"/>
                  </a:lnSpc>
                  <a:spcAft>
                    <a:spcPts val="800"/>
                  </a:spcAft>
                </a:pPr>
                <a14:m>
                  <m:oMath xmlns:m="http://schemas.openxmlformats.org/officeDocument/2006/math">
                    <m:r>
                      <a:rPr lang="en-US" sz="2000" b="1" i="1">
                        <a:effectLst/>
                        <a:latin typeface="Cambria Math"/>
                        <a:ea typeface="Calibri"/>
                        <a:cs typeface="Times New Roman"/>
                      </a:rPr>
                      <m:t>𝐕</m:t>
                    </m:r>
                    <m:r>
                      <a:rPr lang="en-US" sz="2000" b="1" i="1">
                        <a:effectLst/>
                        <a:latin typeface="Cambria Math"/>
                        <a:ea typeface="Calibri"/>
                        <a:cs typeface="Times New Roman"/>
                      </a:rPr>
                      <m:t>=(</m:t>
                    </m:r>
                    <m:f>
                      <m:fPr>
                        <m:ctrlPr>
                          <a:rPr lang="en-US" sz="2000" b="1" i="1">
                            <a:effectLst/>
                            <a:latin typeface="Cambria Math"/>
                            <a:ea typeface="Calibri"/>
                            <a:cs typeface="Times New Roman"/>
                          </a:rPr>
                        </m:ctrlPr>
                      </m:fPr>
                      <m:num>
                        <m:r>
                          <a:rPr lang="en-US" sz="2000" b="1" i="1">
                            <a:effectLst/>
                            <a:latin typeface="Cambria Math"/>
                            <a:ea typeface="Calibri"/>
                            <a:cs typeface="Times New Roman"/>
                          </a:rPr>
                          <m:t>𝟏</m:t>
                        </m:r>
                      </m:num>
                      <m:den>
                        <m:r>
                          <a:rPr lang="en-US" sz="2000" b="1" i="1">
                            <a:effectLst/>
                            <a:latin typeface="Cambria Math"/>
                            <a:ea typeface="Calibri"/>
                            <a:cs typeface="Times New Roman"/>
                          </a:rPr>
                          <m:t>𝐂</m:t>
                        </m:r>
                      </m:den>
                    </m:f>
                  </m:oMath>
                </a14:m>
                <a:r>
                  <a:rPr lang="en-US" sz="2000" b="1" dirty="0">
                    <a:effectLst/>
                    <a:latin typeface="Times New Roman"/>
                    <a:ea typeface="Times New Roman"/>
                    <a:cs typeface="Arial"/>
                  </a:rPr>
                  <a:t>) Q 	     </a:t>
                </a:r>
                <a:r>
                  <a:rPr lang="en-US" sz="2000" dirty="0">
                    <a:effectLst/>
                    <a:latin typeface="Times New Roman"/>
                    <a:ea typeface="Times New Roman"/>
                    <a:cs typeface="Arial"/>
                  </a:rPr>
                  <a:t>………. (2)</a:t>
                </a:r>
                <a:endParaRPr lang="en-US" sz="2000" dirty="0">
                  <a:ea typeface="Calibri"/>
                  <a:cs typeface="Arial"/>
                </a:endParaRPr>
              </a:p>
              <a:p>
                <a:pPr>
                  <a:lnSpc>
                    <a:spcPct val="107000"/>
                  </a:lnSpc>
                  <a:spcAft>
                    <a:spcPts val="800"/>
                  </a:spcAft>
                </a:pPr>
                <a:r>
                  <a:rPr lang="en-US" sz="2000" dirty="0">
                    <a:effectLst/>
                    <a:latin typeface="Times New Roman"/>
                    <a:ea typeface="Calibri"/>
                    <a:cs typeface="Arial"/>
                  </a:rPr>
                  <a:t>Where  </a:t>
                </a:r>
                <a14:m>
                  <m:oMath xmlns:m="http://schemas.openxmlformats.org/officeDocument/2006/math">
                    <m:f>
                      <m:fPr>
                        <m:ctrlPr>
                          <a:rPr lang="en-US" sz="2000" b="1" i="1">
                            <a:effectLst/>
                            <a:latin typeface="Cambria Math"/>
                            <a:ea typeface="Calibri"/>
                            <a:cs typeface="Times New Roman"/>
                          </a:rPr>
                        </m:ctrlPr>
                      </m:fPr>
                      <m:num>
                        <m:r>
                          <a:rPr lang="en-US" sz="2000" b="1" i="1">
                            <a:effectLst/>
                            <a:latin typeface="Cambria Math"/>
                            <a:ea typeface="Calibri"/>
                            <a:cs typeface="Times New Roman"/>
                          </a:rPr>
                          <m:t>𝟏</m:t>
                        </m:r>
                      </m:num>
                      <m:den>
                        <m:r>
                          <a:rPr lang="en-US" sz="2000" b="1" i="1">
                            <a:effectLst/>
                            <a:latin typeface="Cambria Math"/>
                            <a:ea typeface="Calibri"/>
                            <a:cs typeface="Times New Roman"/>
                          </a:rPr>
                          <m:t>𝐂</m:t>
                        </m:r>
                      </m:den>
                    </m:f>
                  </m:oMath>
                </a14:m>
                <a:r>
                  <a:rPr lang="en-US" sz="2000" b="1" dirty="0">
                    <a:effectLst/>
                    <a:latin typeface="Times New Roman"/>
                    <a:ea typeface="Times New Roman"/>
                    <a:cs typeface="Arial"/>
                  </a:rPr>
                  <a:t> </a:t>
                </a:r>
                <a:r>
                  <a:rPr lang="en-US" sz="2000" dirty="0">
                    <a:effectLst/>
                    <a:latin typeface="Times New Roman"/>
                    <a:ea typeface="Times New Roman"/>
                    <a:cs typeface="Arial"/>
                  </a:rPr>
                  <a:t>is proportionality constant. The time constant Ʈ (tau) is the time in seconds required to charge or discharge the capacitor to certain percentage from the final voltage. And it can be calculated from:</a:t>
                </a:r>
                <a:endParaRPr lang="en-US" sz="2000" dirty="0">
                  <a:ea typeface="Calibri"/>
                  <a:cs typeface="Arial"/>
                </a:endParaRPr>
              </a:p>
              <a:p>
                <a:pPr algn="ctr">
                  <a:lnSpc>
                    <a:spcPct val="107000"/>
                  </a:lnSpc>
                  <a:spcAft>
                    <a:spcPts val="800"/>
                  </a:spcAft>
                </a:pPr>
                <a:r>
                  <a:rPr lang="en-US" sz="2000" b="1" dirty="0">
                    <a:effectLst/>
                    <a:latin typeface="Times New Roman"/>
                    <a:ea typeface="Times New Roman"/>
                    <a:cs typeface="Arial"/>
                  </a:rPr>
                  <a:t>Ʈ = R C	</a:t>
                </a:r>
                <a:r>
                  <a:rPr lang="en-US" sz="2000" dirty="0">
                    <a:effectLst/>
                    <a:latin typeface="Times New Roman"/>
                    <a:ea typeface="Times New Roman"/>
                    <a:cs typeface="Arial"/>
                  </a:rPr>
                  <a:t>………. (3)</a:t>
                </a:r>
                <a:endParaRPr lang="en-US" sz="2000" dirty="0">
                  <a:ea typeface="Calibri"/>
                  <a:cs typeface="Arial"/>
                </a:endParaRPr>
              </a:p>
              <a:p>
                <a:pPr>
                  <a:lnSpc>
                    <a:spcPct val="107000"/>
                  </a:lnSpc>
                  <a:spcAft>
                    <a:spcPts val="800"/>
                  </a:spcAft>
                </a:pPr>
                <a:r>
                  <a:rPr lang="en-US" sz="2000" dirty="0">
                    <a:effectLst/>
                    <a:latin typeface="Times New Roman"/>
                    <a:ea typeface="Times New Roman"/>
                    <a:cs typeface="Arial"/>
                  </a:rPr>
                  <a:t>Where </a:t>
                </a:r>
                <a:r>
                  <a:rPr lang="en-US" sz="2000" b="1" dirty="0">
                    <a:effectLst/>
                    <a:latin typeface="Times New Roman"/>
                    <a:ea typeface="Times New Roman"/>
                    <a:cs typeface="Arial"/>
                  </a:rPr>
                  <a:t>Ʈ</a:t>
                </a:r>
                <a:r>
                  <a:rPr lang="en-US" sz="2000" dirty="0">
                    <a:effectLst/>
                    <a:latin typeface="Times New Roman"/>
                    <a:ea typeface="Times New Roman"/>
                    <a:cs typeface="Arial"/>
                  </a:rPr>
                  <a:t> in seconds, </a:t>
                </a:r>
                <a:r>
                  <a:rPr lang="en-US" sz="2000" b="1" dirty="0">
                    <a:effectLst/>
                    <a:latin typeface="Times New Roman"/>
                    <a:ea typeface="Times New Roman"/>
                    <a:cs typeface="Arial"/>
                  </a:rPr>
                  <a:t>R</a:t>
                </a:r>
                <a:r>
                  <a:rPr lang="en-US" sz="2000" dirty="0">
                    <a:effectLst/>
                    <a:latin typeface="Times New Roman"/>
                    <a:ea typeface="Times New Roman"/>
                    <a:cs typeface="Arial"/>
                  </a:rPr>
                  <a:t> resistance in Ohm and </a:t>
                </a:r>
                <a:r>
                  <a:rPr lang="en-US" sz="2000" b="1" dirty="0">
                    <a:effectLst/>
                    <a:latin typeface="Times New Roman"/>
                    <a:ea typeface="Times New Roman"/>
                    <a:cs typeface="Arial"/>
                  </a:rPr>
                  <a:t>C</a:t>
                </a:r>
                <a:r>
                  <a:rPr lang="en-US" sz="2000" dirty="0">
                    <a:effectLst/>
                    <a:latin typeface="Times New Roman"/>
                    <a:ea typeface="Times New Roman"/>
                    <a:cs typeface="Arial"/>
                  </a:rPr>
                  <a:t> is the capacitance in farad (not microfarad). </a:t>
                </a:r>
                <a:endParaRPr lang="en-US" sz="2000" dirty="0">
                  <a:ea typeface="Calibri"/>
                  <a:cs typeface="Arial"/>
                </a:endParaRPr>
              </a:p>
              <a:p>
                <a:pPr marL="590550" marR="0" algn="just">
                  <a:lnSpc>
                    <a:spcPct val="115000"/>
                  </a:lnSpc>
                  <a:spcBef>
                    <a:spcPts val="0"/>
                  </a:spcBef>
                  <a:spcAft>
                    <a:spcPts val="800"/>
                  </a:spcAft>
                </a:pPr>
                <a:r>
                  <a:rPr lang="en-US" sz="2800" dirty="0">
                    <a:latin typeface="Times New Roman"/>
                    <a:ea typeface="Calibri"/>
                    <a:cs typeface="Arial"/>
                  </a:rPr>
                  <a:t> </a:t>
                </a:r>
                <a:endParaRPr lang="en-US" sz="2000"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304800" y="228600"/>
                <a:ext cx="8686800" cy="6259727"/>
              </a:xfrm>
              <a:prstGeom prst="rect">
                <a:avLst/>
              </a:prstGeom>
              <a:blipFill rotWithShape="1">
                <a:blip r:embed="rId2"/>
                <a:stretch>
                  <a:fillRect l="-1404" t="-975" r="-1193"/>
                </a:stretch>
              </a:blipFill>
            </p:spPr>
            <p:txBody>
              <a:bodyPr/>
              <a:lstStyle/>
              <a:p>
                <a:r>
                  <a:rPr lang="en-US">
                    <a:noFill/>
                  </a:rPr>
                  <a:t> </a:t>
                </a:r>
              </a:p>
            </p:txBody>
          </p:sp>
        </mc:Fallback>
      </mc:AlternateContent>
    </p:spTree>
    <p:extLst>
      <p:ext uri="{BB962C8B-B14F-4D97-AF65-F5344CB8AC3E}">
        <p14:creationId xmlns:p14="http://schemas.microsoft.com/office/powerpoint/2010/main" val="472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914400"/>
            <a:ext cx="5943600" cy="2565959"/>
          </a:xfrm>
          <a:prstGeom prst="rect">
            <a:avLst/>
          </a:prstGeom>
        </p:spPr>
        <p:txBody>
          <a:bodyPr wrap="square">
            <a:spAutoFit/>
          </a:bodyPr>
          <a:lstStyle/>
          <a:p>
            <a:pPr algn="just">
              <a:lnSpc>
                <a:spcPct val="107000"/>
              </a:lnSpc>
              <a:spcAft>
                <a:spcPts val="800"/>
              </a:spcAft>
            </a:pPr>
            <a:r>
              <a:rPr lang="en-US" sz="2400" b="1" dirty="0">
                <a:latin typeface="Times New Roman"/>
                <a:ea typeface="Calibri"/>
                <a:cs typeface="Arial"/>
              </a:rPr>
              <a:t>Instruments:</a:t>
            </a:r>
            <a:endParaRPr lang="en-US" sz="2400" dirty="0">
              <a:ea typeface="Calibri"/>
              <a:cs typeface="Arial"/>
            </a:endParaRPr>
          </a:p>
          <a:p>
            <a:pPr marL="342900" marR="0" lvl="0" indent="-342900" algn="just">
              <a:lnSpc>
                <a:spcPct val="107000"/>
              </a:lnSpc>
              <a:spcBef>
                <a:spcPts val="0"/>
              </a:spcBef>
              <a:spcAft>
                <a:spcPts val="0"/>
              </a:spcAft>
              <a:buFont typeface="Symbol"/>
              <a:buChar char=""/>
            </a:pPr>
            <a:r>
              <a:rPr lang="en-US" sz="2400" dirty="0">
                <a:latin typeface="Times New Roman"/>
                <a:ea typeface="Calibri"/>
                <a:cs typeface="Arial"/>
              </a:rPr>
              <a:t>DC power supply.</a:t>
            </a:r>
            <a:endParaRPr lang="en-US" sz="2400" dirty="0">
              <a:ea typeface="Calibri"/>
              <a:cs typeface="Arial"/>
            </a:endParaRPr>
          </a:p>
          <a:p>
            <a:pPr marL="342900" marR="0" lvl="0" indent="-342900" algn="just">
              <a:lnSpc>
                <a:spcPct val="107000"/>
              </a:lnSpc>
              <a:spcBef>
                <a:spcPts val="0"/>
              </a:spcBef>
              <a:spcAft>
                <a:spcPts val="0"/>
              </a:spcAft>
              <a:buFont typeface="Symbol"/>
              <a:buChar char=""/>
            </a:pPr>
            <a:r>
              <a:rPr lang="en-US" sz="2400" dirty="0">
                <a:latin typeface="Times New Roman"/>
                <a:ea typeface="Calibri"/>
                <a:cs typeface="Arial"/>
              </a:rPr>
              <a:t>Capacitor.</a:t>
            </a:r>
            <a:endParaRPr lang="en-US" sz="2400" dirty="0">
              <a:ea typeface="Calibri"/>
              <a:cs typeface="Arial"/>
            </a:endParaRPr>
          </a:p>
          <a:p>
            <a:pPr marL="342900" marR="0" lvl="0" indent="-342900" algn="just">
              <a:lnSpc>
                <a:spcPct val="107000"/>
              </a:lnSpc>
              <a:spcBef>
                <a:spcPts val="0"/>
              </a:spcBef>
              <a:spcAft>
                <a:spcPts val="0"/>
              </a:spcAft>
              <a:buFont typeface="Symbol"/>
              <a:buChar char=""/>
            </a:pPr>
            <a:r>
              <a:rPr lang="en-US" sz="2400" dirty="0">
                <a:latin typeface="Times New Roman"/>
                <a:ea typeface="Calibri"/>
                <a:cs typeface="Arial"/>
              </a:rPr>
              <a:t>Voltmeter.</a:t>
            </a:r>
            <a:endParaRPr lang="en-US" sz="2400" dirty="0">
              <a:ea typeface="Calibri"/>
              <a:cs typeface="Arial"/>
            </a:endParaRPr>
          </a:p>
          <a:p>
            <a:pPr marL="342900" marR="0" lvl="0" indent="-342900" algn="just">
              <a:lnSpc>
                <a:spcPct val="107000"/>
              </a:lnSpc>
              <a:spcBef>
                <a:spcPts val="0"/>
              </a:spcBef>
              <a:spcAft>
                <a:spcPts val="0"/>
              </a:spcAft>
              <a:buFont typeface="Symbol"/>
              <a:buChar char=""/>
            </a:pPr>
            <a:r>
              <a:rPr lang="en-US" sz="2400" dirty="0">
                <a:latin typeface="Times New Roman"/>
                <a:ea typeface="Calibri"/>
                <a:cs typeface="Arial"/>
              </a:rPr>
              <a:t>Timer.</a:t>
            </a:r>
            <a:endParaRPr lang="en-US" sz="2400" dirty="0">
              <a:ea typeface="Calibri"/>
              <a:cs typeface="Arial"/>
            </a:endParaRPr>
          </a:p>
          <a:p>
            <a:pPr marL="342900" marR="0" lvl="0" indent="-342900" algn="just">
              <a:lnSpc>
                <a:spcPct val="107000"/>
              </a:lnSpc>
              <a:spcBef>
                <a:spcPts val="0"/>
              </a:spcBef>
              <a:spcAft>
                <a:spcPts val="800"/>
              </a:spcAft>
              <a:buFont typeface="Symbol"/>
              <a:buChar char=""/>
            </a:pPr>
            <a:r>
              <a:rPr lang="en-US" sz="2400" dirty="0">
                <a:latin typeface="Times New Roman"/>
                <a:ea typeface="Calibri"/>
                <a:cs typeface="Arial"/>
              </a:rPr>
              <a:t>Connection wires.</a:t>
            </a:r>
            <a:endParaRPr lang="en-US" sz="2400" dirty="0">
              <a:ea typeface="Calibri"/>
              <a:cs typeface="Arial"/>
            </a:endParaRPr>
          </a:p>
        </p:txBody>
      </p:sp>
    </p:spTree>
    <p:extLst>
      <p:ext uri="{BB962C8B-B14F-4D97-AF65-F5344CB8AC3E}">
        <p14:creationId xmlns:p14="http://schemas.microsoft.com/office/powerpoint/2010/main" val="1897297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9122" y="762000"/>
            <a:ext cx="7239000" cy="2463367"/>
          </a:xfrm>
          <a:prstGeom prst="rect">
            <a:avLst/>
          </a:prstGeom>
        </p:spPr>
        <p:txBody>
          <a:bodyPr wrap="square">
            <a:spAutoFit/>
          </a:bodyPr>
          <a:lstStyle/>
          <a:p>
            <a:pPr>
              <a:lnSpc>
                <a:spcPct val="107000"/>
              </a:lnSpc>
            </a:pPr>
            <a:r>
              <a:rPr lang="en-US" sz="2400" b="1" dirty="0">
                <a:latin typeface="Times New Roman"/>
                <a:ea typeface="Calibri"/>
                <a:cs typeface="Arial"/>
              </a:rPr>
              <a:t>Methods: </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Calibri"/>
                <a:cs typeface="Arial"/>
              </a:rPr>
              <a:t>Connect the circuit as shown in figure (1). </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Calibri"/>
                <a:cs typeface="Arial"/>
              </a:rPr>
              <a:t>Charge the capacitor until it reach V</a:t>
            </a:r>
            <a:r>
              <a:rPr lang="en-US" sz="2400" baseline="-25000" dirty="0">
                <a:latin typeface="Times New Roman"/>
                <a:ea typeface="Calibri"/>
                <a:cs typeface="Arial"/>
              </a:rPr>
              <a:t>o</a:t>
            </a:r>
            <a:r>
              <a:rPr lang="en-US" sz="2400" dirty="0">
                <a:latin typeface="Times New Roman"/>
                <a:ea typeface="Calibri"/>
                <a:cs typeface="Arial"/>
              </a:rPr>
              <a:t> which is the highest value reached by voltmeter, record V</a:t>
            </a:r>
            <a:r>
              <a:rPr lang="en-US" sz="2400" baseline="-25000" dirty="0">
                <a:latin typeface="Times New Roman"/>
                <a:ea typeface="Calibri"/>
                <a:cs typeface="Arial"/>
              </a:rPr>
              <a:t>o</a:t>
            </a:r>
            <a:r>
              <a:rPr lang="en-US" sz="2400" dirty="0">
                <a:latin typeface="Times New Roman"/>
                <a:ea typeface="Calibri"/>
                <a:cs typeface="Arial"/>
              </a:rPr>
              <a:t> value.</a:t>
            </a:r>
            <a:endParaRPr lang="en-US" sz="2400" dirty="0">
              <a:ea typeface="Calibri"/>
              <a:cs typeface="Arial"/>
            </a:endParaRPr>
          </a:p>
          <a:p>
            <a:pPr marL="342900" marR="0" lvl="0" indent="-342900">
              <a:lnSpc>
                <a:spcPct val="107000"/>
              </a:lnSpc>
              <a:spcBef>
                <a:spcPts val="0"/>
              </a:spcBef>
              <a:spcAft>
                <a:spcPts val="800"/>
              </a:spcAft>
              <a:buFont typeface="+mj-lt"/>
              <a:buAutoNum type="arabicPeriod"/>
            </a:pPr>
            <a:r>
              <a:rPr lang="en-US" sz="2400" dirty="0">
                <a:latin typeface="Times New Roman"/>
                <a:ea typeface="Calibri"/>
                <a:cs typeface="Arial"/>
              </a:rPr>
              <a:t>Disconnect one of wires from source for discharge, record the time.</a:t>
            </a:r>
            <a:endParaRPr lang="en-US" sz="2400" dirty="0">
              <a:ea typeface="Calibri"/>
              <a:cs typeface="Arial"/>
            </a:endParaRPr>
          </a:p>
        </p:txBody>
      </p:sp>
      <p:pic>
        <p:nvPicPr>
          <p:cNvPr id="6" name="Picture 5" descr="E:\جامعة الكرخ للعلوم\مختبر كهربائية\Capture1.JPG"/>
          <p:cNvPicPr/>
          <p:nvPr/>
        </p:nvPicPr>
        <p:blipFill>
          <a:blip r:embed="rId2">
            <a:extLst>
              <a:ext uri="{28A0092B-C50C-407E-A947-70E740481C1C}">
                <a14:useLocalDpi xmlns:a14="http://schemas.microsoft.com/office/drawing/2010/main" val="0"/>
              </a:ext>
            </a:extLst>
          </a:blip>
          <a:srcRect/>
          <a:stretch>
            <a:fillRect/>
          </a:stretch>
        </p:blipFill>
        <p:spPr bwMode="auto">
          <a:xfrm>
            <a:off x="2057401" y="3581400"/>
            <a:ext cx="3670434" cy="1905000"/>
          </a:xfrm>
          <a:prstGeom prst="rect">
            <a:avLst/>
          </a:prstGeom>
          <a:noFill/>
          <a:ln>
            <a:noFill/>
          </a:ln>
        </p:spPr>
      </p:pic>
      <p:sp>
        <p:nvSpPr>
          <p:cNvPr id="5" name="Rectangle 4"/>
          <p:cNvSpPr/>
          <p:nvPr/>
        </p:nvSpPr>
        <p:spPr>
          <a:xfrm>
            <a:off x="2822231" y="5486400"/>
            <a:ext cx="2905604" cy="507831"/>
          </a:xfrm>
          <a:prstGeom prst="rect">
            <a:avLst/>
          </a:prstGeom>
        </p:spPr>
        <p:txBody>
          <a:bodyPr wrap="none">
            <a:spAutoFit/>
          </a:bodyPr>
          <a:lstStyle/>
          <a:p>
            <a:pPr algn="ctr">
              <a:lnSpc>
                <a:spcPct val="150000"/>
              </a:lnSpc>
              <a:spcAft>
                <a:spcPts val="800"/>
              </a:spcAft>
            </a:pPr>
            <a:r>
              <a:rPr lang="en-US" b="1" dirty="0">
                <a:latin typeface="Times New Roman"/>
                <a:ea typeface="Calibri"/>
                <a:cs typeface="Arial"/>
              </a:rPr>
              <a:t>Figure 1.</a:t>
            </a:r>
            <a:r>
              <a:rPr lang="en-US" dirty="0">
                <a:latin typeface="Times New Roman"/>
                <a:ea typeface="Calibri"/>
                <a:cs typeface="Arial"/>
              </a:rPr>
              <a:t> Experiment circuit.</a:t>
            </a:r>
            <a:endParaRPr lang="en-US" sz="1400" dirty="0">
              <a:ea typeface="Calibri"/>
              <a:cs typeface="Arial"/>
            </a:endParaRPr>
          </a:p>
        </p:txBody>
      </p:sp>
    </p:spTree>
    <p:extLst>
      <p:ext uri="{BB962C8B-B14F-4D97-AF65-F5344CB8AC3E}">
        <p14:creationId xmlns:p14="http://schemas.microsoft.com/office/powerpoint/2010/main" val="1289446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762000"/>
            <a:ext cx="6477000" cy="1574214"/>
          </a:xfrm>
          <a:prstGeom prst="rect">
            <a:avLst/>
          </a:prstGeom>
        </p:spPr>
        <p:txBody>
          <a:bodyPr wrap="square">
            <a:spAutoFit/>
          </a:bodyPr>
          <a:lstStyle/>
          <a:p>
            <a:pPr lvl="0">
              <a:lnSpc>
                <a:spcPct val="107000"/>
              </a:lnSpc>
            </a:pPr>
            <a:r>
              <a:rPr lang="en-US" dirty="0" smtClean="0">
                <a:latin typeface="Times New Roman"/>
                <a:ea typeface="Calibri"/>
                <a:cs typeface="Arial"/>
              </a:rPr>
              <a:t>.</a:t>
            </a:r>
            <a:endParaRPr lang="en-US" sz="1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Calibri"/>
                <a:cs typeface="Arial"/>
              </a:rPr>
              <a:t>Repeat step (2, 3) for different voltage with recording the time for each.</a:t>
            </a:r>
            <a:endParaRPr lang="en-US" sz="2400" dirty="0">
              <a:ea typeface="Calibri"/>
              <a:cs typeface="Arial"/>
            </a:endParaRPr>
          </a:p>
          <a:p>
            <a:pPr marL="342900" marR="0" lvl="0" indent="-342900">
              <a:lnSpc>
                <a:spcPct val="107000"/>
              </a:lnSpc>
              <a:spcBef>
                <a:spcPts val="0"/>
              </a:spcBef>
              <a:spcAft>
                <a:spcPts val="800"/>
              </a:spcAft>
              <a:buFont typeface="+mj-lt"/>
              <a:buAutoNum type="arabicPeriod"/>
            </a:pPr>
            <a:r>
              <a:rPr lang="en-US" sz="2400" dirty="0">
                <a:latin typeface="Times New Roman"/>
                <a:ea typeface="Calibri"/>
                <a:cs typeface="Arial"/>
              </a:rPr>
              <a:t>Write down your reading in below table</a:t>
            </a:r>
            <a:r>
              <a:rPr lang="en-US" dirty="0">
                <a:latin typeface="Times New Roman"/>
                <a:ea typeface="Calibri"/>
                <a:cs typeface="Arial"/>
              </a:rPr>
              <a:t>:</a:t>
            </a:r>
            <a:endParaRPr lang="en-US" sz="1400" dirty="0">
              <a:ea typeface="Calibri"/>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950189900"/>
              </p:ext>
            </p:extLst>
          </p:nvPr>
        </p:nvGraphicFramePr>
        <p:xfrm>
          <a:off x="990596" y="3455543"/>
          <a:ext cx="7239008" cy="2030857"/>
        </p:xfrm>
        <a:graphic>
          <a:graphicData uri="http://schemas.openxmlformats.org/drawingml/2006/table">
            <a:tbl>
              <a:tblPr firstRow="1" firstCol="1" bandRow="1"/>
              <a:tblGrid>
                <a:gridCol w="904876"/>
                <a:gridCol w="904876"/>
                <a:gridCol w="904876"/>
                <a:gridCol w="904876"/>
                <a:gridCol w="904876"/>
                <a:gridCol w="904876"/>
                <a:gridCol w="904876"/>
                <a:gridCol w="904876"/>
              </a:tblGrid>
              <a:tr h="974697">
                <a:tc>
                  <a:txBody>
                    <a:bodyPr/>
                    <a:lstStyle/>
                    <a:p>
                      <a:pPr marL="0" marR="0">
                        <a:lnSpc>
                          <a:spcPct val="107000"/>
                        </a:lnSpc>
                        <a:spcBef>
                          <a:spcPts val="0"/>
                        </a:spcBef>
                        <a:spcAft>
                          <a:spcPts val="0"/>
                        </a:spcAft>
                      </a:pPr>
                      <a:r>
                        <a:rPr lang="en-US" sz="1400">
                          <a:effectLst/>
                          <a:latin typeface="Times New Roman"/>
                          <a:ea typeface="Calibri"/>
                          <a:cs typeface="Arial"/>
                        </a:rPr>
                        <a:t>V (volt)</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r>
                        <a:rPr lang="en-US" sz="800">
                          <a:effectLst/>
                          <a:latin typeface="Times New Roman"/>
                          <a:ea typeface="Calibri"/>
                          <a:cs typeface="Arial"/>
                        </a:rPr>
                        <a:t>-1</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r>
                        <a:rPr lang="en-US" sz="800">
                          <a:effectLst/>
                          <a:latin typeface="Times New Roman"/>
                          <a:ea typeface="Calibri"/>
                          <a:cs typeface="Arial"/>
                        </a:rPr>
                        <a:t>-2</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r>
                        <a:rPr lang="en-US" sz="800">
                          <a:effectLst/>
                          <a:latin typeface="Times New Roman"/>
                          <a:ea typeface="Calibri"/>
                          <a:cs typeface="Arial"/>
                        </a:rPr>
                        <a:t>-3</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r>
                        <a:rPr lang="en-US" sz="800">
                          <a:effectLst/>
                          <a:latin typeface="Times New Roman"/>
                          <a:ea typeface="Calibri"/>
                          <a:cs typeface="Arial"/>
                        </a:rPr>
                        <a:t>-4</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r>
                        <a:rPr lang="en-US" sz="800">
                          <a:effectLst/>
                          <a:latin typeface="Times New Roman"/>
                          <a:ea typeface="Calibri"/>
                          <a:cs typeface="Arial"/>
                        </a:rPr>
                        <a:t>-5</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Times New Roman"/>
                          <a:ea typeface="Calibri"/>
                          <a:cs typeface="Arial"/>
                        </a:rPr>
                        <a:t>V</a:t>
                      </a:r>
                      <a:r>
                        <a:rPr lang="en-US" sz="800" baseline="-25000">
                          <a:effectLst/>
                          <a:latin typeface="Times New Roman"/>
                          <a:ea typeface="Calibri"/>
                          <a:cs typeface="Arial"/>
                        </a:rPr>
                        <a:t>o</a:t>
                      </a:r>
                      <a:r>
                        <a:rPr lang="en-US" sz="800">
                          <a:effectLst/>
                          <a:latin typeface="Times New Roman"/>
                          <a:ea typeface="Calibri"/>
                          <a:cs typeface="Arial"/>
                        </a:rPr>
                        <a:t>-6                         </a:t>
                      </a:r>
                      <a:endParaRPr lang="en-US" sz="1100">
                        <a:effectLst/>
                        <a:latin typeface="Calibri"/>
                        <a:ea typeface="Calibri"/>
                        <a:cs typeface="Arial"/>
                      </a:endParaRPr>
                    </a:p>
                    <a:p>
                      <a:pPr marL="0" marR="0">
                        <a:lnSpc>
                          <a:spcPct val="107000"/>
                        </a:lnSpc>
                        <a:spcBef>
                          <a:spcPts val="0"/>
                        </a:spcBef>
                        <a:spcAft>
                          <a:spcPts val="0"/>
                        </a:spcAft>
                      </a:pPr>
                      <a:r>
                        <a:rPr lang="en-US" sz="800">
                          <a:effectLst/>
                          <a:latin typeface="Times New Roman"/>
                          <a:ea typeface="Calibri"/>
                          <a:cs typeface="Arial"/>
                        </a:rPr>
                        <a:t> </a:t>
                      </a:r>
                      <a:endParaRPr lang="en-US" sz="1100">
                        <a:effectLst/>
                        <a:latin typeface="Calibri"/>
                        <a:ea typeface="Calibri"/>
                        <a:cs typeface="Arial"/>
                      </a:endParaRPr>
                    </a:p>
                    <a:p>
                      <a:pPr marL="0" marR="0">
                        <a:lnSpc>
                          <a:spcPct val="107000"/>
                        </a:lnSpc>
                        <a:spcBef>
                          <a:spcPts val="0"/>
                        </a:spcBef>
                        <a:spcAft>
                          <a:spcPts val="0"/>
                        </a:spcAft>
                      </a:pPr>
                      <a:r>
                        <a:rPr lang="en-US" sz="8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6160">
                <a:tc>
                  <a:txBody>
                    <a:bodyPr/>
                    <a:lstStyle/>
                    <a:p>
                      <a:pPr marL="0" marR="0" algn="ctr">
                        <a:lnSpc>
                          <a:spcPct val="107000"/>
                        </a:lnSpc>
                        <a:spcBef>
                          <a:spcPts val="0"/>
                        </a:spcBef>
                        <a:spcAft>
                          <a:spcPts val="0"/>
                        </a:spcAft>
                      </a:pPr>
                      <a:r>
                        <a:rPr lang="en-US" sz="1400">
                          <a:effectLst/>
                          <a:latin typeface="Times New Roman"/>
                          <a:ea typeface="Calibri"/>
                          <a:cs typeface="Arial"/>
                        </a:rPr>
                        <a:t>t (sec)</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dirty="0">
                          <a:effectLst/>
                          <a:latin typeface="Times New Roman"/>
                          <a:ea typeface="Calibri"/>
                          <a:cs typeface="Arial"/>
                        </a:rPr>
                        <a:t> </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94835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301</Words>
  <Application>Microsoft Office PowerPoint</Application>
  <PresentationFormat>On-screen Show (4:3)</PresentationFormat>
  <Paragraphs>60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 &amp; Offices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UTM-PC</dc:creator>
  <cp:lastModifiedBy>UTM-PC</cp:lastModifiedBy>
  <cp:revision>18</cp:revision>
  <dcterms:created xsi:type="dcterms:W3CDTF">2018-11-23T11:36:21Z</dcterms:created>
  <dcterms:modified xsi:type="dcterms:W3CDTF">2019-01-14T07:12:20Z</dcterms:modified>
</cp:coreProperties>
</file>